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259" r:id="rId2"/>
    <p:sldId id="293" r:id="rId3"/>
    <p:sldId id="258" r:id="rId4"/>
    <p:sldId id="304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6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294" r:id="rId45"/>
    <p:sldId id="303" r:id="rId46"/>
  </p:sldIdLst>
  <p:sldSz cx="12192000" cy="6858000"/>
  <p:notesSz cx="6858000" cy="9144000"/>
  <p:embeddedFontLst>
    <p:embeddedFont>
      <p:font typeface="Angsana New" panose="02020603050405020304" pitchFamily="18" charset="-34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LINE Seed Sans TH" panose="020B0604020202020204" charset="-34"/>
      <p:regular r:id="rId56"/>
      <p:bold r:id="rId57"/>
    </p:embeddedFont>
    <p:embeddedFont>
      <p:font typeface="TH SarabunPSK" panose="020B0500040200020003" pitchFamily="34" charset="-34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68852" autoAdjust="0"/>
  </p:normalViewPr>
  <p:slideViewPr>
    <p:cSldViewPr snapToGrid="0">
      <p:cViewPr varScale="1">
        <p:scale>
          <a:sx n="47" d="100"/>
          <a:sy n="47" d="100"/>
        </p:scale>
        <p:origin x="1782" y="42"/>
      </p:cViewPr>
      <p:guideLst/>
    </p:cSldViewPr>
  </p:slideViewPr>
  <p:notesTextViewPr>
    <p:cViewPr>
      <p:scale>
        <a:sx n="1" d="1"/>
        <a:sy n="1" d="1"/>
      </p:scale>
      <p:origin x="0" y="-132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B25D-7A88-4715-8DC2-8977F6E0FC3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01AEA-3D33-4B1B-98E8-9857CE91A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2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morning. My name is Punyarit Klaphachon,</a:t>
            </a:r>
          </a:p>
          <a:p>
            <a:r>
              <a:rPr lang="en-US" dirty="0" err="1"/>
              <a:t>curently</a:t>
            </a:r>
            <a:r>
              <a:rPr lang="en-US" dirty="0"/>
              <a:t> I'm a junior student in </a:t>
            </a:r>
            <a:r>
              <a:rPr lang="en-US" dirty="0" err="1"/>
              <a:t>Falcuty</a:t>
            </a:r>
            <a:r>
              <a:rPr lang="en-US" dirty="0"/>
              <a:t> of Science and Social Sciences</a:t>
            </a:r>
          </a:p>
          <a:p>
            <a:r>
              <a:rPr lang="en-US" dirty="0"/>
              <a:t>Major of Information technology and business innovation</a:t>
            </a:r>
          </a:p>
          <a:p>
            <a:r>
              <a:rPr lang="en-US" dirty="0"/>
              <a:t>At Burapha university </a:t>
            </a:r>
            <a:r>
              <a:rPr lang="en-US" dirty="0" err="1"/>
              <a:t>sakaeo</a:t>
            </a:r>
            <a:r>
              <a:rPr lang="en-US" dirty="0"/>
              <a:t> campus</a:t>
            </a:r>
          </a:p>
          <a:p>
            <a:r>
              <a:rPr lang="en-US" dirty="0"/>
              <a:t>and I'm here today to present my research paper of a </a:t>
            </a:r>
          </a:p>
          <a:p>
            <a:r>
              <a:rPr lang="en-US" dirty="0"/>
              <a:t>Software development system called problem</a:t>
            </a:r>
          </a:p>
          <a:p>
            <a:r>
              <a:rPr lang="en-US" dirty="0"/>
              <a:t>complaint system: A case study of Burapha University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7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4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แนะนำตัวภาษาไทย</a:t>
            </a:r>
          </a:p>
          <a:p>
            <a:r>
              <a:rPr lang="th-TH" dirty="0"/>
              <a:t>ผมนายปุญญฤทธิ์ กล้าผจญ นักศึกษาชั้นปีที่ 3</a:t>
            </a:r>
          </a:p>
          <a:p>
            <a:r>
              <a:rPr lang="th-TH" dirty="0"/>
              <a:t>สาขาวิชาเทคโนโลยีสารสนเทศ และนวัตกรรมทางธุรกิจ</a:t>
            </a:r>
          </a:p>
          <a:p>
            <a:r>
              <a:rPr lang="th-TH" dirty="0"/>
              <a:t>คณะวิทยาศาสตร์และสังคมศาสตร์</a:t>
            </a:r>
            <a:endParaRPr lang="en-US" dirty="0"/>
          </a:p>
          <a:p>
            <a:r>
              <a:rPr lang="th-TH" dirty="0"/>
              <a:t>มหาวิทยาลัยบูรพา วิทยาเขตสระแก้ว</a:t>
            </a:r>
          </a:p>
          <a:p>
            <a:r>
              <a:rPr lang="th-TH" dirty="0"/>
              <a:t>จะนำเสนองานวิจัยเรื่อง ระบบร้องเรียนปัญหา กรณีศึกษามหาวิทยาลัยบูรพา วิทยาเขตสระแก้ว</a:t>
            </a:r>
            <a:endParaRPr lang="en-US" dirty="0"/>
          </a:p>
          <a:p>
            <a:r>
              <a:rPr lang="th-TH"/>
              <a:t>ที่ได้จัดทำและเป็นส่วนนึงของชิ้นงานในรายวิชา สัมมนาเทคโนโลยีสารสนเทศ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ด้านคุณภาพของระบบ (</a:t>
            </a:r>
            <a:r>
              <a:rPr lang="en-US" sz="1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System Quality</a:t>
            </a:r>
            <a:r>
              <a:rPr lang="th-TH" sz="1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)</a:t>
            </a:r>
          </a:p>
          <a:p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มีคะแนนค่าเฉลี่ยเป็นโดยรวมระดับความพึงพอใจมาก (4.45) และ ส่วนเบี่ยงเบนมาตรฐาน (0.7)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6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ด้านคุณภาพของระบบ (</a:t>
            </a:r>
            <a:r>
              <a:rPr lang="en-US" sz="1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Information Quality</a:t>
            </a:r>
            <a:r>
              <a:rPr lang="th-TH" sz="1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)</a:t>
            </a:r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</a:p>
          <a:p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มีคะแนนค่าเฉลี่ยเป็นโดยรวมระดับความพึงพอใจมากที่สุด (4.62) และ ส่วนเบี่ยงเบนมาตรฐาน (0.66)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thaiDist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th-TH" sz="1800" dirty="0"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ด้านคุณภาพของบริการ (</a:t>
            </a:r>
            <a:r>
              <a:rPr lang="en-US" sz="1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Service Quality)</a:t>
            </a:r>
            <a:endParaRPr lang="en-US" sz="1800" dirty="0"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มีคะแนนค่าเฉลี่ยเป็นโดยรวมระดับความพึงพอใจมาก (4.5) และ ส่วนเบี่ยงเบนมาตรฐาน (0.67)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47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thaiDist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ด้านการใช้หรือความตั้งใจที่จะใช้ระบบ (</a:t>
            </a:r>
            <a:r>
              <a:rPr lang="en-US" sz="1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Intent to Use)</a:t>
            </a:r>
            <a:r>
              <a:rPr lang="th-TH" sz="1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</a:p>
          <a:p>
            <a:pPr marL="0" marR="0" indent="0" algn="thaiDist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มีคะแนนค่าเฉลี่ยเป็นโดยรวมระดับความพึงพอใจมาก (4.4) และ ส่วนเบี่ยงเบนมาตรฐาน (0.8)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thaiDist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ด้านประโยชย์ที่ได้รับ </a:t>
            </a:r>
            <a:r>
              <a:rPr lang="en-US" sz="1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(Benefits)</a:t>
            </a:r>
            <a:endParaRPr lang="th-TH" sz="1800" dirty="0">
              <a:effectLst/>
              <a:latin typeface="TH SarabunPSK" panose="020B0500040200020003" pitchFamily="34" charset="-34"/>
              <a:ea typeface="Times New Roman" panose="02020603050405020304" pitchFamily="18" charset="0"/>
            </a:endParaRPr>
          </a:p>
          <a:p>
            <a:pPr marL="0" marR="0" indent="0" algn="thaiDist"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th-TH" sz="1800" dirty="0"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มีคะแนนค่าเฉลี่ยเป็นโดยรวมระดับความพึงพอใจมากที่สุด (4.55) และ ส่วนเบี่ยงเบนมาตรฐาน (0.7)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8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01AEA-3D33-4B1B-98E8-9857CE91A55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EFBFBF5-9D23-9DFF-B585-5BCCB6271E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60"/>
          <a:stretch/>
        </p:blipFill>
        <p:spPr>
          <a:xfrm>
            <a:off x="0" y="567"/>
            <a:ext cx="10099040" cy="6857433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7AF950-2D73-1438-E9CA-85277E324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473" y="1974620"/>
            <a:ext cx="6684886" cy="1523182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7182715-95DB-13B7-44F0-B4A4B4514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473" y="4886960"/>
            <a:ext cx="6684886" cy="122309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dirty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12" name="ตัวแทนรูปภาพ 11">
            <a:extLst>
              <a:ext uri="{FF2B5EF4-FFF2-40B4-BE49-F238E27FC236}">
                <a16:creationId xmlns:a16="http://schemas.microsoft.com/office/drawing/2014/main" id="{E8465E41-A5F2-7A8C-DC1A-5EC4D7067B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2724" y="-1765"/>
            <a:ext cx="4399942" cy="6859747"/>
          </a:xfrm>
          <a:custGeom>
            <a:avLst/>
            <a:gdLst>
              <a:gd name="connsiteX0" fmla="*/ 4 w 3454400"/>
              <a:gd name="connsiteY0" fmla="*/ 2619516 h 6858000"/>
              <a:gd name="connsiteX1" fmla="*/ 1727200 w 3454400"/>
              <a:gd name="connsiteY1" fmla="*/ 0 h 6858000"/>
              <a:gd name="connsiteX2" fmla="*/ 3454396 w 3454400"/>
              <a:gd name="connsiteY2" fmla="*/ 2619516 h 6858000"/>
              <a:gd name="connsiteX3" fmla="*/ 2794666 w 3454400"/>
              <a:gd name="connsiteY3" fmla="*/ 6857983 h 6858000"/>
              <a:gd name="connsiteX4" fmla="*/ 659734 w 3454400"/>
              <a:gd name="connsiteY4" fmla="*/ 6857983 h 6858000"/>
              <a:gd name="connsiteX5" fmla="*/ 4 w 3454400"/>
              <a:gd name="connsiteY5" fmla="*/ 2619516 h 6858000"/>
              <a:gd name="connsiteX0" fmla="*/ 0 w 3454392"/>
              <a:gd name="connsiteY0" fmla="*/ 2548396 h 6786863"/>
              <a:gd name="connsiteX1" fmla="*/ 142236 w 3454392"/>
              <a:gd name="connsiteY1" fmla="*/ 0 h 6786863"/>
              <a:gd name="connsiteX2" fmla="*/ 3454392 w 3454392"/>
              <a:gd name="connsiteY2" fmla="*/ 2548396 h 6786863"/>
              <a:gd name="connsiteX3" fmla="*/ 2794662 w 3454392"/>
              <a:gd name="connsiteY3" fmla="*/ 6786863 h 6786863"/>
              <a:gd name="connsiteX4" fmla="*/ 659730 w 3454392"/>
              <a:gd name="connsiteY4" fmla="*/ 6786863 h 6786863"/>
              <a:gd name="connsiteX5" fmla="*/ 0 w 3454392"/>
              <a:gd name="connsiteY5" fmla="*/ 2548396 h 6786863"/>
              <a:gd name="connsiteX0" fmla="*/ 20324 w 3474716"/>
              <a:gd name="connsiteY0" fmla="*/ 2609356 h 6847823"/>
              <a:gd name="connsiteX1" fmla="*/ 0 w 3474716"/>
              <a:gd name="connsiteY1" fmla="*/ 0 h 6847823"/>
              <a:gd name="connsiteX2" fmla="*/ 3474716 w 3474716"/>
              <a:gd name="connsiteY2" fmla="*/ 2609356 h 6847823"/>
              <a:gd name="connsiteX3" fmla="*/ 2814986 w 3474716"/>
              <a:gd name="connsiteY3" fmla="*/ 6847823 h 6847823"/>
              <a:gd name="connsiteX4" fmla="*/ 680054 w 3474716"/>
              <a:gd name="connsiteY4" fmla="*/ 6847823 h 6847823"/>
              <a:gd name="connsiteX5" fmla="*/ 20324 w 3474716"/>
              <a:gd name="connsiteY5" fmla="*/ 2609356 h 6847823"/>
              <a:gd name="connsiteX0" fmla="*/ 20324 w 3464556"/>
              <a:gd name="connsiteY0" fmla="*/ 2621280 h 6859747"/>
              <a:gd name="connsiteX1" fmla="*/ 0 w 3464556"/>
              <a:gd name="connsiteY1" fmla="*/ 11924 h 6859747"/>
              <a:gd name="connsiteX2" fmla="*/ 3464556 w 3464556"/>
              <a:gd name="connsiteY2" fmla="*/ 0 h 6859747"/>
              <a:gd name="connsiteX3" fmla="*/ 2814986 w 3464556"/>
              <a:gd name="connsiteY3" fmla="*/ 6859747 h 6859747"/>
              <a:gd name="connsiteX4" fmla="*/ 680054 w 3464556"/>
              <a:gd name="connsiteY4" fmla="*/ 6859747 h 6859747"/>
              <a:gd name="connsiteX5" fmla="*/ 20324 w 3464556"/>
              <a:gd name="connsiteY5" fmla="*/ 2621280 h 6859747"/>
              <a:gd name="connsiteX0" fmla="*/ 0 w 4358632"/>
              <a:gd name="connsiteY0" fmla="*/ 4053840 h 6859747"/>
              <a:gd name="connsiteX1" fmla="*/ 894076 w 4358632"/>
              <a:gd name="connsiteY1" fmla="*/ 11924 h 6859747"/>
              <a:gd name="connsiteX2" fmla="*/ 4358632 w 4358632"/>
              <a:gd name="connsiteY2" fmla="*/ 0 h 6859747"/>
              <a:gd name="connsiteX3" fmla="*/ 3709062 w 4358632"/>
              <a:gd name="connsiteY3" fmla="*/ 6859747 h 6859747"/>
              <a:gd name="connsiteX4" fmla="*/ 1574130 w 4358632"/>
              <a:gd name="connsiteY4" fmla="*/ 6859747 h 6859747"/>
              <a:gd name="connsiteX5" fmla="*/ 0 w 4358632"/>
              <a:gd name="connsiteY5" fmla="*/ 4053840 h 6859747"/>
              <a:gd name="connsiteX0" fmla="*/ 0 w 4358632"/>
              <a:gd name="connsiteY0" fmla="*/ 4053840 h 6859747"/>
              <a:gd name="connsiteX1" fmla="*/ 894076 w 4358632"/>
              <a:gd name="connsiteY1" fmla="*/ 11924 h 6859747"/>
              <a:gd name="connsiteX2" fmla="*/ 4358632 w 4358632"/>
              <a:gd name="connsiteY2" fmla="*/ 0 h 6859747"/>
              <a:gd name="connsiteX3" fmla="*/ 3709062 w 4358632"/>
              <a:gd name="connsiteY3" fmla="*/ 6859747 h 6859747"/>
              <a:gd name="connsiteX4" fmla="*/ 2244690 w 4358632"/>
              <a:gd name="connsiteY4" fmla="*/ 6859747 h 6859747"/>
              <a:gd name="connsiteX5" fmla="*/ 0 w 4358632"/>
              <a:gd name="connsiteY5" fmla="*/ 4053840 h 6859747"/>
              <a:gd name="connsiteX0" fmla="*/ 0 w 4369462"/>
              <a:gd name="connsiteY0" fmla="*/ 4053840 h 6859747"/>
              <a:gd name="connsiteX1" fmla="*/ 894076 w 4369462"/>
              <a:gd name="connsiteY1" fmla="*/ 11924 h 6859747"/>
              <a:gd name="connsiteX2" fmla="*/ 4358632 w 4369462"/>
              <a:gd name="connsiteY2" fmla="*/ 0 h 6859747"/>
              <a:gd name="connsiteX3" fmla="*/ 4369462 w 4369462"/>
              <a:gd name="connsiteY3" fmla="*/ 6859747 h 6859747"/>
              <a:gd name="connsiteX4" fmla="*/ 2244690 w 4369462"/>
              <a:gd name="connsiteY4" fmla="*/ 6859747 h 6859747"/>
              <a:gd name="connsiteX5" fmla="*/ 0 w 4369462"/>
              <a:gd name="connsiteY5" fmla="*/ 4053840 h 6859747"/>
              <a:gd name="connsiteX0" fmla="*/ 0 w 4399942"/>
              <a:gd name="connsiteY0" fmla="*/ 4023360 h 6859747"/>
              <a:gd name="connsiteX1" fmla="*/ 924556 w 4399942"/>
              <a:gd name="connsiteY1" fmla="*/ 11924 h 6859747"/>
              <a:gd name="connsiteX2" fmla="*/ 4389112 w 4399942"/>
              <a:gd name="connsiteY2" fmla="*/ 0 h 6859747"/>
              <a:gd name="connsiteX3" fmla="*/ 4399942 w 4399942"/>
              <a:gd name="connsiteY3" fmla="*/ 6859747 h 6859747"/>
              <a:gd name="connsiteX4" fmla="*/ 2275170 w 4399942"/>
              <a:gd name="connsiteY4" fmla="*/ 6859747 h 6859747"/>
              <a:gd name="connsiteX5" fmla="*/ 0 w 4399942"/>
              <a:gd name="connsiteY5" fmla="*/ 4023360 h 6859747"/>
              <a:gd name="connsiteX0" fmla="*/ 0 w 4399942"/>
              <a:gd name="connsiteY0" fmla="*/ 4023360 h 6859747"/>
              <a:gd name="connsiteX1" fmla="*/ 924556 w 4399942"/>
              <a:gd name="connsiteY1" fmla="*/ 1764 h 6859747"/>
              <a:gd name="connsiteX2" fmla="*/ 4389112 w 4399942"/>
              <a:gd name="connsiteY2" fmla="*/ 0 h 6859747"/>
              <a:gd name="connsiteX3" fmla="*/ 4399942 w 4399942"/>
              <a:gd name="connsiteY3" fmla="*/ 6859747 h 6859747"/>
              <a:gd name="connsiteX4" fmla="*/ 2275170 w 4399942"/>
              <a:gd name="connsiteY4" fmla="*/ 6859747 h 6859747"/>
              <a:gd name="connsiteX5" fmla="*/ 0 w 4399942"/>
              <a:gd name="connsiteY5" fmla="*/ 4023360 h 685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942" h="6859747">
                <a:moveTo>
                  <a:pt x="0" y="4023360"/>
                </a:moveTo>
                <a:lnTo>
                  <a:pt x="924556" y="1764"/>
                </a:lnTo>
                <a:lnTo>
                  <a:pt x="4389112" y="0"/>
                </a:lnTo>
                <a:lnTo>
                  <a:pt x="4399942" y="6859747"/>
                </a:lnTo>
                <a:lnTo>
                  <a:pt x="2275170" y="6859747"/>
                </a:lnTo>
                <a:lnTo>
                  <a:pt x="0" y="402336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" name="ตัวแทนวันที่ 14">
            <a:extLst>
              <a:ext uri="{FF2B5EF4-FFF2-40B4-BE49-F238E27FC236}">
                <a16:creationId xmlns:a16="http://schemas.microsoft.com/office/drawing/2014/main" id="{1EF7C85F-21A7-288B-05A1-17FC2727D3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16" name="ตัวแทนท้ายกระดาษ 15">
            <a:extLst>
              <a:ext uri="{FF2B5EF4-FFF2-40B4-BE49-F238E27FC236}">
                <a16:creationId xmlns:a16="http://schemas.microsoft.com/office/drawing/2014/main" id="{E90E8EF4-83AF-6CDB-C78D-B5D8E406B2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ตัวแทนหมายเลขสไลด์ 16">
            <a:extLst>
              <a:ext uri="{FF2B5EF4-FFF2-40B4-BE49-F238E27FC236}">
                <a16:creationId xmlns:a16="http://schemas.microsoft.com/office/drawing/2014/main" id="{CE08B802-85FD-AFB6-6FA9-284B8A5DD3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ตัวแทนข้อความ 22">
            <a:extLst>
              <a:ext uri="{FF2B5EF4-FFF2-40B4-BE49-F238E27FC236}">
                <a16:creationId xmlns:a16="http://schemas.microsoft.com/office/drawing/2014/main" id="{D3A95D32-95C4-B1F0-C473-8944AAC265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13" y="3678238"/>
            <a:ext cx="6684962" cy="914082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366214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52DD0E6-7C41-DC90-3150-505C59C1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C8C6911A-5A88-E7FC-4B7F-3F890368C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1F2B106-0F92-A5A2-6CA0-ACCC6F42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549EC4A-141D-E422-F76D-246D4FAF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DDE5AA6-5691-30B7-8D08-ABC26772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0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090E8A39-0C9E-39B9-049D-86E8DC74A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E399D6B-7C3F-C1AE-37C7-DFFAB168F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57450F1-229D-E43E-B0A1-93CD0775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0AD9F30-928A-E4A7-BB30-D11FDEF1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A3E8518-91F6-D9F2-E4AC-CEC89CC6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B4AC7FD-9048-5F0C-31C9-04935F8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E5E5726-7A81-B9D9-59B6-6BDC0C9B3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64C2A17-FA50-7504-22E4-1763EB716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661FB13-869B-371C-810D-10E88C49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6EE0C0A-90C3-84AF-38D3-575E6E62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FD652AC-2FD7-B065-E74D-E39FA246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CBA082E-B76E-22CE-918A-7246DE1BB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F1DFCFF-2FC8-7BCF-178F-2346FFE5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DD4052F-7A5F-5E4A-C6B6-73C77B86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4ADDCE7-5E2C-70DF-CF18-B4025457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2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0AADAE-4B44-751C-BC77-FBA353B0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0AA9888-1266-8B10-C911-990FBD38A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A6476A7-4483-F224-4360-101B8360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576B22F-0FAF-4FEB-4F7B-2A5481AC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F59EA17-817D-3420-F233-A1D31DB6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F150A60-6A64-6A87-9673-D782A46E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7B3F99-360F-F2EB-B628-42A63130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0ECBB591-1ABD-A38E-D958-F191A275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35E78AF-AB19-EEBB-304D-EEBF769C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CBD0957-33F7-4DFE-9267-F2D9A30DA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1C393EB6-BDBB-DAF2-289B-AC2A25422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9248B75-9E05-6A14-A16A-0D97ECC1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868680D8-409D-5045-FB9A-9FCBAB07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FAA6ABB6-5779-0FCE-D27D-14E50ACA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5DC0A3-0136-AE51-66F6-27F687BE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80EFB368-C05F-CC00-A322-9A9870FF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220C1BDD-7DE7-DD4A-6306-6D154785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C70446F-2F92-650F-436A-5E393527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3C41E111-04A9-3D65-4A9F-1AE35201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37F35B98-FC2E-29B3-C0DF-2D040CD5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ABC1E36-5F97-4ED8-E936-11327541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371A73-1077-03CB-F0CA-253B302C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E730AB1-6FBC-A0B7-4D9E-7F3F7967C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4B54375F-1C92-4082-1F68-F210233BF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BF6A132-074B-1F2D-9604-D4A40FA6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FE01569-9A57-B23A-4914-DD938B81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30B23BF-FF4B-D41A-B149-EB102A75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2500F31-0F26-697B-0EB2-DC58FA0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3A31CEC5-34D7-04FC-E71D-366AA1A7C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739C94E-07A8-E91F-1564-19B1D070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AB6A102-1FEE-722B-C97E-E5A4719F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C55B-FDE0-416F-8BCC-F97A446381E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0A00440-0151-10D2-301A-99FDACD1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AF4A7F7-3EAE-0D60-AED5-B461AE53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524C94A6-B143-4034-399E-FE8BF35D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65125"/>
            <a:ext cx="11670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E06DE5A-481F-17D2-4B9F-0DFB1E96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74" y="1825625"/>
            <a:ext cx="11670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8B47F65-D6B2-1717-805C-43E52C614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847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fld id="{887AC55B-FDE0-416F-8BCC-F97A446381E3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672CFD2-AC58-C010-1AA2-8C61293FC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8EABBDB-26A9-05CA-6E06-C9C07CB56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99040" y="6356350"/>
            <a:ext cx="1899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NE Seed Sans TH" panose="020B0303020203020204" pitchFamily="34" charset="-34"/>
                <a:ea typeface="LINE Seed Sans TH" panose="020B0303020203020204" pitchFamily="34" charset="-34"/>
                <a:cs typeface="LINE Seed Sans TH" panose="020B0303020203020204" pitchFamily="34" charset="-34"/>
              </a:defRPr>
            </a:lvl1pPr>
          </a:lstStyle>
          <a:p>
            <a:fld id="{2B483702-9471-4D13-A3A4-97908CADED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8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EA74B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E Seed Sans TH" panose="020B0303020203020204" pitchFamily="34" charset="-34"/>
          <a:ea typeface="LINE Seed Sans TH" panose="020B0303020203020204" pitchFamily="34" charset="-34"/>
          <a:cs typeface="LINE Seed Sans TH" panose="020B0303020203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D2549F-82B7-370B-64E9-15F5AADF2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82" y="2155056"/>
            <a:ext cx="6792174" cy="1523182"/>
          </a:xfrm>
        </p:spPr>
        <p:txBody>
          <a:bodyPr>
            <a:noAutofit/>
          </a:bodyPr>
          <a:lstStyle/>
          <a:p>
            <a:r>
              <a:rPr lang="th-TH" sz="3600" dirty="0"/>
              <a:t>ระบบร้องเรียนปัญหา กรณีศึกษามหาวิทยาลัยบูรพา วิทยาเขตสระแก้ว</a:t>
            </a:r>
            <a:endParaRPr lang="en-US" sz="3600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07083FAC-0B6E-D634-4EF5-9DB4F6AC7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2" y="4722454"/>
            <a:ext cx="6684962" cy="1223097"/>
          </a:xfrm>
        </p:spPr>
        <p:txBody>
          <a:bodyPr/>
          <a:lstStyle/>
          <a:p>
            <a:r>
              <a:rPr lang="th-TH" dirty="0"/>
              <a:t>ปุญญฤทธิ์ กล้าผจญ, กิตติศักดิ์ อ่อนเอื้อน และ พงช์ศนัญ ชาญชัยชิณวรฒ์</a:t>
            </a:r>
            <a:br>
              <a:rPr lang="th-TH" dirty="0"/>
            </a:br>
            <a:r>
              <a:rPr lang="th-TH" dirty="0"/>
              <a:t>มหาวิทยาลัยบูรพา วิทยาเขตสระแก้ว</a:t>
            </a:r>
          </a:p>
          <a:p>
            <a:endParaRPr lang="en-US" dirty="0"/>
          </a:p>
        </p:txBody>
      </p:sp>
      <p:pic>
        <p:nvPicPr>
          <p:cNvPr id="7" name="ตัวแทนรูปภาพ 6">
            <a:extLst>
              <a:ext uri="{FF2B5EF4-FFF2-40B4-BE49-F238E27FC236}">
                <a16:creationId xmlns:a16="http://schemas.microsoft.com/office/drawing/2014/main" id="{70251B29-623A-D517-D869-BA27E8DE45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7" r="32047"/>
          <a:stretch>
            <a:fillRect/>
          </a:stretch>
        </p:blipFill>
        <p:spPr/>
      </p:pic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3B361CD-D4DE-C734-1813-6F320A20BD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82" y="3825558"/>
            <a:ext cx="6684962" cy="9140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 Complaint System : A Case Study of Burapha University </a:t>
            </a:r>
            <a:r>
              <a:rPr lang="en-US" dirty="0" err="1"/>
              <a:t>Sakaeo</a:t>
            </a:r>
            <a:r>
              <a:rPr lang="en-US" dirty="0"/>
              <a:t> Campus</a:t>
            </a:r>
          </a:p>
        </p:txBody>
      </p:sp>
    </p:spTree>
    <p:extLst>
      <p:ext uri="{BB962C8B-B14F-4D97-AF65-F5344CB8AC3E}">
        <p14:creationId xmlns:p14="http://schemas.microsoft.com/office/powerpoint/2010/main" val="2173314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C588-EB27-9498-11B5-B6BD7BA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การดำเนินงานวิจัย (ออกแบบระบบ)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F434-A30A-4F95-742D-B2CAD331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ออกแบบระบบโดยใช้แผนภาพคลาส (</a:t>
            </a:r>
            <a:r>
              <a:rPr lang="en-US" dirty="0"/>
              <a:t>Class Diagram</a:t>
            </a:r>
            <a:r>
              <a:rPr lang="th-TH" dirty="0"/>
              <a:t>)</a:t>
            </a:r>
            <a:r>
              <a:rPr lang="en-US" dirty="0"/>
              <a:t> </a:t>
            </a:r>
            <a:r>
              <a:rPr lang="th-TH" dirty="0"/>
              <a:t>เพื่อแสดงถึงโครงสร้างของระบบ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21B-F6E7-E221-01A9-2D8F3834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</a:t>
            </a:r>
            <a:r>
              <a:rPr lang="th-TH" dirty="0"/>
              <a:t>ของระบบร้องเรียน</a:t>
            </a:r>
            <a:endParaRPr lang="en-US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67163891-712A-DC6D-743B-E234A0DF5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02" y="1611617"/>
            <a:ext cx="3933027" cy="4351338"/>
          </a:xfrm>
        </p:spPr>
      </p:pic>
    </p:spTree>
    <p:extLst>
      <p:ext uri="{BB962C8B-B14F-4D97-AF65-F5344CB8AC3E}">
        <p14:creationId xmlns:p14="http://schemas.microsoft.com/office/powerpoint/2010/main" val="342341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C588-EB27-9498-11B5-B6BD7BA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การดำเนินงานวิจัย (ออกแบบระบบ)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F434-A30A-4F95-742D-B2CAD331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ออกแบบฐานข้อมูล โดยใช้แผนภาพแบบจำลองฐานข้อมูลหรืออี-อา ไดอะแกรม (</a:t>
            </a:r>
            <a:r>
              <a:rPr lang="en-US" dirty="0"/>
              <a:t>E-R Diagram)</a:t>
            </a:r>
            <a:r>
              <a:rPr lang="th-TH" dirty="0"/>
              <a:t> เพื่ออธิบายโครงสร้างของฐานข้อมูลที่ใช้ในระบบ รวมถึงข้อมูลที่ถูกจัดเก็บไว้ในฐานข้อมูลระบบ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21B-F6E7-E221-01A9-2D8F3834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E-R Diagram </a:t>
            </a:r>
            <a:r>
              <a:rPr lang="th-TH" dirty="0"/>
              <a:t>ของระบบร้องเรียน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BFBEECB-262F-F0C5-0003-5F0EA44F7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14" y="1825625"/>
            <a:ext cx="4462910" cy="4351338"/>
          </a:xfrm>
        </p:spPr>
      </p:pic>
    </p:spTree>
    <p:extLst>
      <p:ext uri="{BB962C8B-B14F-4D97-AF65-F5344CB8AC3E}">
        <p14:creationId xmlns:p14="http://schemas.microsoft.com/office/powerpoint/2010/main" val="731042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6C95-0D95-18A3-B251-CCEDB276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ผลการดำเนินงานวิจัย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892E2-D3A6-149C-AB4C-455C6844D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	จากการพัฒนาระบบร้องเรียนปัญหา กรณีศึกษามหาวิทยาลัยบูรพา วิทยาเขตสระแก้ว ทำให้ได้ระบบร้องเรียนที่มีการทำงานดังต่อไปนี้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6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101D-8448-3046-D055-2E37554F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การเปลี่ยนการแสดงผลเป็นภาษาไทย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3D7B49-589F-92E6-18E5-1A52A120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56" y="1825625"/>
            <a:ext cx="11261826" cy="4351338"/>
          </a:xfrm>
        </p:spPr>
      </p:pic>
    </p:spTree>
    <p:extLst>
      <p:ext uri="{BB962C8B-B14F-4D97-AF65-F5344CB8AC3E}">
        <p14:creationId xmlns:p14="http://schemas.microsoft.com/office/powerpoint/2010/main" val="413349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2980-C28B-8B37-9063-B439DB1D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การเปลี่ยนการแสดงผลเป็นภาษาอังกฤษ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BA990-21A3-3264-2FB5-7179CE09C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00" y="1749425"/>
            <a:ext cx="11105538" cy="4351338"/>
          </a:xfrm>
        </p:spPr>
      </p:pic>
    </p:spTree>
    <p:extLst>
      <p:ext uri="{BB962C8B-B14F-4D97-AF65-F5344CB8AC3E}">
        <p14:creationId xmlns:p14="http://schemas.microsoft.com/office/powerpoint/2010/main" val="43030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BDD7-4754-DBB9-FD34-172FBFCA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หน้าจอการเข้าสู่ระบบ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FA5C0-E7A3-D50E-4AC9-AFE6E479F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1856721"/>
            <a:ext cx="11669712" cy="4289145"/>
          </a:xfrm>
        </p:spPr>
      </p:pic>
    </p:spTree>
    <p:extLst>
      <p:ext uri="{BB962C8B-B14F-4D97-AF65-F5344CB8AC3E}">
        <p14:creationId xmlns:p14="http://schemas.microsoft.com/office/powerpoint/2010/main" val="291741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080F-C7ED-278C-4AEA-5B0F02A0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หน้าจอการสมัครสมาชิก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5DC1B-382C-9F79-3502-9BD5C1F0D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1840086"/>
            <a:ext cx="11669712" cy="4322416"/>
          </a:xfrm>
        </p:spPr>
      </p:pic>
    </p:spTree>
    <p:extLst>
      <p:ext uri="{BB962C8B-B14F-4D97-AF65-F5344CB8AC3E}">
        <p14:creationId xmlns:p14="http://schemas.microsoft.com/office/powerpoint/2010/main" val="3865931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FBC1-ADF9-E111-FFCE-8E32A2DC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หน้าจอการใช้งานของผู้ดูแลระบบ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85BE0-556D-8281-FDBE-CBC0B4607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09" y="1825625"/>
            <a:ext cx="11152719" cy="4351338"/>
          </a:xfrm>
        </p:spPr>
      </p:pic>
    </p:spTree>
    <p:extLst>
      <p:ext uri="{BB962C8B-B14F-4D97-AF65-F5344CB8AC3E}">
        <p14:creationId xmlns:p14="http://schemas.microsoft.com/office/powerpoint/2010/main" val="252325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EAFF-E753-5598-B4F1-C50BE04A5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05031"/>
            <a:ext cx="11670487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ABSTRACT</a:t>
            </a:r>
            <a:endParaRPr lang="en-US" sz="19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BC34-4A3D-3F10-4D9D-F0801234E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4" y="1194620"/>
            <a:ext cx="11670486" cy="49823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	The objectives of Problem Complaint System : A Case Study of Burapha University </a:t>
            </a:r>
            <a:r>
              <a:rPr lang="en-US" sz="2400" dirty="0" err="1"/>
              <a:t>Sakaeo</a:t>
            </a:r>
            <a:r>
              <a:rPr lang="en-US" sz="2400" dirty="0"/>
              <a:t> Campus are </a:t>
            </a:r>
          </a:p>
          <a:p>
            <a:pPr marL="514350" indent="-514350">
              <a:buAutoNum type="arabicParenR"/>
            </a:pPr>
            <a:r>
              <a:rPr lang="en-US" sz="2400" dirty="0"/>
              <a:t>to study, analyze, design and develop a problem  complaint system </a:t>
            </a:r>
          </a:p>
          <a:p>
            <a:pPr marL="514350" indent="-514350">
              <a:buAutoNum type="arabicParenR"/>
            </a:pPr>
            <a:r>
              <a:rPr lang="en-US" sz="2400" dirty="0"/>
              <a:t>to get a problem complaint system </a:t>
            </a:r>
          </a:p>
          <a:p>
            <a:pPr marL="514350" indent="-514350">
              <a:buAutoNum type="arabicParenR"/>
            </a:pPr>
            <a:r>
              <a:rPr lang="en-US" sz="2400" dirty="0"/>
              <a:t>to obtain a database of complaints and operational results </a:t>
            </a:r>
          </a:p>
          <a:p>
            <a:pPr marL="514350" indent="-514350">
              <a:buAutoNum type="arabicParenR"/>
            </a:pPr>
            <a:r>
              <a:rPr lang="en-US" sz="2400" dirty="0"/>
              <a:t>to facilitate staff, students and work department that involve into solves the problem. </a:t>
            </a:r>
          </a:p>
          <a:p>
            <a:pPr marL="0" indent="0">
              <a:buNone/>
            </a:pPr>
            <a:r>
              <a:rPr lang="en-US" sz="2400" dirty="0"/>
              <a:t>	The complaint system can perform tasks by dividend into 3 parts </a:t>
            </a:r>
          </a:p>
          <a:p>
            <a:pPr marL="514350" indent="-514350">
              <a:buAutoNum type="arabicParenR"/>
            </a:pPr>
            <a:r>
              <a:rPr lang="en-US" sz="2400" dirty="0"/>
              <a:t>administrators are able to login to the system, manage complaints, manage operations, manage user’s information, and manage usages of users account in the system. </a:t>
            </a:r>
          </a:p>
          <a:p>
            <a:pPr marL="514350" indent="-514350">
              <a:buAutoNum type="arabicParenR"/>
            </a:pPr>
            <a:r>
              <a:rPr lang="en-US" sz="2400" dirty="0"/>
              <a:t>members are able to login to the system and manage complaints that user create.</a:t>
            </a:r>
          </a:p>
          <a:p>
            <a:pPr marL="514350" indent="-514350">
              <a:buAutoNum type="arabicParenR"/>
            </a:pPr>
            <a:r>
              <a:rPr lang="en-US" sz="2400" dirty="0"/>
              <a:t>employees are able to login to the system, manage complaints and manage operations. </a:t>
            </a:r>
          </a:p>
          <a:p>
            <a:pPr marL="0" indent="0">
              <a:buNone/>
            </a:pPr>
            <a:r>
              <a:rPr lang="en-US" sz="2400" dirty="0"/>
              <a:t>	This web application development research has developed the system with PHP programming language and MySQL database to store data.</a:t>
            </a:r>
          </a:p>
        </p:txBody>
      </p:sp>
    </p:spTree>
    <p:extLst>
      <p:ext uri="{BB962C8B-B14F-4D97-AF65-F5344CB8AC3E}">
        <p14:creationId xmlns:p14="http://schemas.microsoft.com/office/powerpoint/2010/main" val="3597366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6F0-33C6-3B50-7866-4EEA6D9F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หน้าจอการใช้งานของสมาชิก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B0BBC-101E-19C3-5AE3-C091107A6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83" y="1825625"/>
            <a:ext cx="11209171" cy="4351338"/>
          </a:xfrm>
        </p:spPr>
      </p:pic>
    </p:spTree>
    <p:extLst>
      <p:ext uri="{BB962C8B-B14F-4D97-AF65-F5344CB8AC3E}">
        <p14:creationId xmlns:p14="http://schemas.microsoft.com/office/powerpoint/2010/main" val="341173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0557-053A-F390-A91C-0F4AE9C1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หน้าจอการทำงานของพนักงาน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8F167-9FA0-8659-D97E-036EC3D50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50" y="1825625"/>
            <a:ext cx="11305638" cy="4351338"/>
          </a:xfrm>
        </p:spPr>
      </p:pic>
    </p:spTree>
    <p:extLst>
      <p:ext uri="{BB962C8B-B14F-4D97-AF65-F5344CB8AC3E}">
        <p14:creationId xmlns:p14="http://schemas.microsoft.com/office/powerpoint/2010/main" val="360963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23A4-EC41-13F6-B1F4-B2CAD19B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หน้าจอแสดงข้อมูลส่วนบุคคล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525CEF-97BA-3339-D50A-197537290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739" y="1825625"/>
            <a:ext cx="11221460" cy="4351338"/>
          </a:xfrm>
        </p:spPr>
      </p:pic>
    </p:spTree>
    <p:extLst>
      <p:ext uri="{BB962C8B-B14F-4D97-AF65-F5344CB8AC3E}">
        <p14:creationId xmlns:p14="http://schemas.microsoft.com/office/powerpoint/2010/main" val="206200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2467-328B-9C99-744D-A4D70DD7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หน้าจอแก้ไขข้อมูลส่วนบุคคล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F8180-BF9C-FB98-8D44-EAFD64EAE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1860768"/>
            <a:ext cx="11669712" cy="4281052"/>
          </a:xfrm>
        </p:spPr>
      </p:pic>
    </p:spTree>
    <p:extLst>
      <p:ext uri="{BB962C8B-B14F-4D97-AF65-F5344CB8AC3E}">
        <p14:creationId xmlns:p14="http://schemas.microsoft.com/office/powerpoint/2010/main" val="2151971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4493-B0D1-B6FB-17AD-783430E9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หน้าจอการจัดการคำร้องเรียน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B097E-54E0-3349-3E0A-F667DDC24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613" y="1825625"/>
            <a:ext cx="9783711" cy="4351338"/>
          </a:xfrm>
        </p:spPr>
      </p:pic>
    </p:spTree>
    <p:extLst>
      <p:ext uri="{BB962C8B-B14F-4D97-AF65-F5344CB8AC3E}">
        <p14:creationId xmlns:p14="http://schemas.microsoft.com/office/powerpoint/2010/main" val="133183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1777-392C-BC5E-57AF-95EFEB83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หน้าจอเพิ่มคำร้องเรียน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4A919-DD0A-B63A-F10A-957AC0D62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351" y="1825625"/>
            <a:ext cx="11200235" cy="4351338"/>
          </a:xfrm>
        </p:spPr>
      </p:pic>
    </p:spTree>
    <p:extLst>
      <p:ext uri="{BB962C8B-B14F-4D97-AF65-F5344CB8AC3E}">
        <p14:creationId xmlns:p14="http://schemas.microsoft.com/office/powerpoint/2010/main" val="3421583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A02E-7F41-CBBC-16FA-26672D2B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หน้าจอแก้ไขผลคำร้องเรียน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D3C62E-D79A-6933-C897-1377C769F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733" y="1825625"/>
            <a:ext cx="10155472" cy="4351338"/>
          </a:xfrm>
        </p:spPr>
      </p:pic>
    </p:spTree>
    <p:extLst>
      <p:ext uri="{BB962C8B-B14F-4D97-AF65-F5344CB8AC3E}">
        <p14:creationId xmlns:p14="http://schemas.microsoft.com/office/powerpoint/2010/main" val="2784699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4448-2EDF-B7B4-3CCE-5826CA48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หน้าจอแสดงรายละเอียดคำร้องเรียน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6582C-01CD-0576-7A74-7EACD119A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341" y="1825625"/>
            <a:ext cx="8064255" cy="4351338"/>
          </a:xfrm>
        </p:spPr>
      </p:pic>
    </p:spTree>
    <p:extLst>
      <p:ext uri="{BB962C8B-B14F-4D97-AF65-F5344CB8AC3E}">
        <p14:creationId xmlns:p14="http://schemas.microsoft.com/office/powerpoint/2010/main" val="6089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5D1D-8C34-5C0E-1D89-28AA1EF5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หน้าจอการจัดการผลการดำเนินงาน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7BB4B-1821-9292-8E87-8890670D0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871" y="1825625"/>
            <a:ext cx="10807196" cy="4351338"/>
          </a:xfrm>
        </p:spPr>
      </p:pic>
    </p:spTree>
    <p:extLst>
      <p:ext uri="{BB962C8B-B14F-4D97-AF65-F5344CB8AC3E}">
        <p14:creationId xmlns:p14="http://schemas.microsoft.com/office/powerpoint/2010/main" val="3104682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E8D8-D7CD-4A46-27C7-76BB51B1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หน้าจอเพิ่มผลการดำเนินงาน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1EC7E8-2EF3-84F9-8CD9-EF48D83B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414" y="1825625"/>
            <a:ext cx="10696109" cy="4351338"/>
          </a:xfrm>
        </p:spPr>
      </p:pic>
    </p:spTree>
    <p:extLst>
      <p:ext uri="{BB962C8B-B14F-4D97-AF65-F5344CB8AC3E}">
        <p14:creationId xmlns:p14="http://schemas.microsoft.com/office/powerpoint/2010/main" val="408765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24E73B-E34D-CD12-3E5B-B405416D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บทคัดย่อ</a:t>
            </a:r>
            <a:endParaRPr lang="en-US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5835B62-84A0-10C7-335D-637C616C9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/>
              <a:t>	งานวิจัยเรื่อง ระบบร้องเรียนปัญหา กรณีศึกษามหาวิทยาลัยบูรพา วิทยาเขตสระแก้ว มีวัตถุประสงค์ในการพัฒนาระบบได้แก่ </a:t>
            </a:r>
          </a:p>
          <a:p>
            <a:pPr marL="0" indent="0">
              <a:buNone/>
            </a:pPr>
            <a:r>
              <a:rPr lang="th-TH" dirty="0"/>
              <a:t>	1) เพื่อศึกษา วิเคราะห์ ออกแบบ และพัฒนาระบบร้องเรียนปัญหา </a:t>
            </a:r>
          </a:p>
          <a:p>
            <a:pPr marL="0" indent="0">
              <a:buNone/>
            </a:pPr>
            <a:r>
              <a:rPr lang="th-TH" dirty="0"/>
              <a:t>	2) เพื่อได้ระบบร้องเรียนปัญหา </a:t>
            </a:r>
          </a:p>
          <a:p>
            <a:pPr marL="0" indent="0">
              <a:buNone/>
            </a:pPr>
            <a:r>
              <a:rPr lang="th-TH" dirty="0"/>
              <a:t>	3) เพื่อได้ฐานข้อมูลคำร้องเรียนและผลการดำเนินงาน </a:t>
            </a:r>
          </a:p>
          <a:p>
            <a:pPr marL="0" indent="0">
              <a:buNone/>
            </a:pPr>
            <a:r>
              <a:rPr lang="th-TH" dirty="0"/>
              <a:t>	4) เพื่ออำนวยความสะดวกแก่บุคลากร นิสิต และพนักงาน รวมถึงหน่วยงานที่ดำเนินการแก้ไขปัญหา</a:t>
            </a:r>
          </a:p>
          <a:p>
            <a:pPr marL="0" indent="0">
              <a:buNone/>
            </a:pPr>
            <a:r>
              <a:rPr lang="th-TH" dirty="0"/>
              <a:t>	โดยผู้จัดทำงานวิจัยได้พัฒนาระบบฯ ด้วยโปรแกรมภาษาพีเอชพี (</a:t>
            </a:r>
            <a:r>
              <a:rPr lang="en-US" dirty="0"/>
              <a:t>PHP) </a:t>
            </a:r>
            <a:r>
              <a:rPr lang="th-TH" dirty="0"/>
              <a:t>และใช้ฐานข้อมูลมายเอสคิวแอล (</a:t>
            </a:r>
            <a:r>
              <a:rPr lang="en-US" dirty="0"/>
              <a:t>MySQL) </a:t>
            </a:r>
            <a:r>
              <a:rPr lang="th-TH" dirty="0"/>
              <a:t>ในการจัดเก็บข้อมูล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C96A4A8-ABC1-0449-92E0-9DCF1A4B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9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A02E-7F41-CBBC-16FA-26672D2B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หน้าจอแก้ไขผลการดำเนินงาน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231FF-1A7F-6A27-27FE-C5FE5BC3E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439" y="1825625"/>
            <a:ext cx="10394060" cy="4351338"/>
          </a:xfrm>
        </p:spPr>
      </p:pic>
    </p:spTree>
    <p:extLst>
      <p:ext uri="{BB962C8B-B14F-4D97-AF65-F5344CB8AC3E}">
        <p14:creationId xmlns:p14="http://schemas.microsoft.com/office/powerpoint/2010/main" val="3370340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E2FD-1A09-FF1E-0332-EC3ECCAD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หน้าจอแสดงรายละเอียดผลการดำเนินงาน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534086-B86A-240C-70D2-5EC77AEFF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466" y="1825625"/>
            <a:ext cx="7928005" cy="4351338"/>
          </a:xfrm>
        </p:spPr>
      </p:pic>
    </p:spTree>
    <p:extLst>
      <p:ext uri="{BB962C8B-B14F-4D97-AF65-F5344CB8AC3E}">
        <p14:creationId xmlns:p14="http://schemas.microsoft.com/office/powerpoint/2010/main" val="1254723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3AFB-BCDA-8760-C2BB-2D788784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หน้าจอการจัดการข้อมูลผู้ดูแลระบบ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18958-81C1-21E0-4CBB-2FCAADC0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469" y="1825625"/>
            <a:ext cx="10505999" cy="4351338"/>
          </a:xfrm>
        </p:spPr>
      </p:pic>
    </p:spTree>
    <p:extLst>
      <p:ext uri="{BB962C8B-B14F-4D97-AF65-F5344CB8AC3E}">
        <p14:creationId xmlns:p14="http://schemas.microsoft.com/office/powerpoint/2010/main" val="416838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0EDD5-B711-CCA9-895D-3372F366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หน้าจอเพิ่มข้อมูลผู้ดูแลระบบ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1724D7-9F9A-8620-957C-65660EF01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637" y="1825625"/>
            <a:ext cx="11213663" cy="4351338"/>
          </a:xfrm>
        </p:spPr>
      </p:pic>
    </p:spTree>
    <p:extLst>
      <p:ext uri="{BB962C8B-B14F-4D97-AF65-F5344CB8AC3E}">
        <p14:creationId xmlns:p14="http://schemas.microsoft.com/office/powerpoint/2010/main" val="355709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5CBF-1E6F-9927-53D0-2607BC75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หน้าจอแก้ไขข้อมูลผู้ดูแลระบบ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9C086-F423-03B1-41F4-CCA768D9A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459" y="1825625"/>
            <a:ext cx="11364019" cy="4351338"/>
          </a:xfrm>
        </p:spPr>
      </p:pic>
    </p:spTree>
    <p:extLst>
      <p:ext uri="{BB962C8B-B14F-4D97-AF65-F5344CB8AC3E}">
        <p14:creationId xmlns:p14="http://schemas.microsoft.com/office/powerpoint/2010/main" val="98893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E319-00C9-C316-5F9A-5E0E817D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หน้าจอการจัดการสิทธิ์การใช้งานของผู้ใช้งานระบบ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4921B-E807-F6A4-94C7-978624EF7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1923793"/>
            <a:ext cx="11669712" cy="4155001"/>
          </a:xfrm>
        </p:spPr>
      </p:pic>
    </p:spTree>
    <p:extLst>
      <p:ext uri="{BB962C8B-B14F-4D97-AF65-F5344CB8AC3E}">
        <p14:creationId xmlns:p14="http://schemas.microsoft.com/office/powerpoint/2010/main" val="2607959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94C0-81BE-23E1-F6BF-DCC2F62A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หน้าจอการแก้ไขสิทธิ์การใช้งานของผู้ใช้งานระบบ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8C658C-6062-4F24-F9D0-CA3C6EBE8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87" y="1825625"/>
            <a:ext cx="11499964" cy="4351338"/>
          </a:xfrm>
        </p:spPr>
      </p:pic>
    </p:spTree>
    <p:extLst>
      <p:ext uri="{BB962C8B-B14F-4D97-AF65-F5344CB8AC3E}">
        <p14:creationId xmlns:p14="http://schemas.microsoft.com/office/powerpoint/2010/main" val="4230769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1C25-7EA6-AADB-A27A-B3FE6D9F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ผลการประเมินจากผู้ใช้งานระบบ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009937-3F95-2D2B-0574-FA48DA1FF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th-TH" dirty="0"/>
              <a:t>ผู้จัดทำงานวิจัยได้ติดตั้งระบบเพื่อให้ผู้ใช้งานระบบได้ทดสอบ และได้สร้างแบบสอบถามและจัดให้ผู้ทดสอบการใช้งานระบบตอบแบบสอบถาม โดยแบ่งรายละเอียดการประเมินเป็น 5 ด้าน ได้แก่ 1) ด้านคุณภาพของระบบ (</a:t>
            </a:r>
            <a:r>
              <a:rPr lang="en-US" dirty="0"/>
              <a:t>System Quality) 2) </a:t>
            </a:r>
            <a:r>
              <a:rPr lang="th-TH" dirty="0"/>
              <a:t>ด้านคุณภาพสารสนเทศ (</a:t>
            </a:r>
            <a:r>
              <a:rPr lang="en-US" dirty="0"/>
              <a:t>Information Quality) 3) </a:t>
            </a:r>
            <a:r>
              <a:rPr lang="th-TH" dirty="0"/>
              <a:t>ด้านคุณภาพของบริการ (</a:t>
            </a:r>
            <a:r>
              <a:rPr lang="en-US" dirty="0"/>
              <a:t>Service Quality) 4) </a:t>
            </a:r>
            <a:r>
              <a:rPr lang="th-TH" dirty="0"/>
              <a:t>ด้านการใช้หรือความตั้งใจที่จะใช้ระบบ (</a:t>
            </a:r>
            <a:r>
              <a:rPr lang="en-US" dirty="0"/>
              <a:t>Intent to Use) 5) </a:t>
            </a:r>
            <a:r>
              <a:rPr lang="th-TH" dirty="0"/>
              <a:t>ด้านประโยชย์ที่ได้รับ (</a:t>
            </a:r>
            <a:r>
              <a:rPr lang="en-US" dirty="0"/>
              <a:t>Benefits) </a:t>
            </a:r>
            <a:r>
              <a:rPr lang="th-TH" dirty="0"/>
              <a:t>โดยทำการทดสอบกับกลุ่มตัวอย่างผู้ใช้งานจำนวน 10 คน และแบ่งระดับคะแนนความพึงพอใจในการใช้งานระบบจากผล</a:t>
            </a:r>
            <a:r>
              <a:rPr lang="th-TH"/>
              <a:t>การประเมินออกเป็น </a:t>
            </a:r>
            <a:r>
              <a:rPr lang="th-TH" dirty="0"/>
              <a:t>5 ระดับ ดังนี้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0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1C25-7EA6-AADB-A27A-B3FE6D9F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ผลการประเมินจากผู้ใช้งานระบบ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009937-3F95-2D2B-0574-FA48DA1FF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/>
              <a:t>	1.00 – 1.50 หมายถึง มีความพึงพอใจอยู่ในระดับน้อยที่สุด</a:t>
            </a:r>
          </a:p>
          <a:p>
            <a:pPr marL="0" indent="0">
              <a:buNone/>
            </a:pPr>
            <a:r>
              <a:rPr lang="th-TH" dirty="0"/>
              <a:t>	1.51 – 2.50 หมายถึง มีความพึงพอใจอยู่ในระดับน้อย</a:t>
            </a:r>
          </a:p>
          <a:p>
            <a:pPr marL="0" indent="0">
              <a:buNone/>
            </a:pPr>
            <a:r>
              <a:rPr lang="th-TH" dirty="0"/>
              <a:t>	2.51 – 3.50 หมายถึง มีความพึงพอใจอยู่ในระดับปานกลาง</a:t>
            </a:r>
          </a:p>
          <a:p>
            <a:pPr marL="0" indent="0">
              <a:buNone/>
            </a:pPr>
            <a:r>
              <a:rPr lang="th-TH" dirty="0"/>
              <a:t>	3.51 – 4.50 หมายถึง มีความพึงพอใจอยู่ในระดับมาก</a:t>
            </a:r>
          </a:p>
          <a:p>
            <a:pPr marL="0" indent="0">
              <a:buNone/>
            </a:pPr>
            <a:r>
              <a:rPr lang="th-TH" dirty="0"/>
              <a:t>	4.51 – 5.00 หมายถึง มีความพึงพอใจอยู่ในระดับมากที่สุด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3503940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4D19-A2B6-AB4B-7740-B5034B30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ผลการประเมินด้านคุณภาพของระบบ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2256-32B8-A544-31B3-61D617F0A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24" b="1"/>
          <a:stretch/>
        </p:blipFill>
        <p:spPr>
          <a:xfrm>
            <a:off x="3541148" y="1690688"/>
            <a:ext cx="5109703" cy="4016520"/>
          </a:xfrm>
        </p:spPr>
      </p:pic>
    </p:spTree>
    <p:extLst>
      <p:ext uri="{BB962C8B-B14F-4D97-AF65-F5344CB8AC3E}">
        <p14:creationId xmlns:p14="http://schemas.microsoft.com/office/powerpoint/2010/main" val="3131548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3462-5614-0797-D985-4EBDA2C5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202565"/>
            <a:ext cx="11670487" cy="1325563"/>
          </a:xfrm>
        </p:spPr>
        <p:txBody>
          <a:bodyPr/>
          <a:lstStyle/>
          <a:p>
            <a:r>
              <a:rPr lang="th-TH" dirty="0"/>
              <a:t>การดำเนินงานวิจัย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4597A-7240-EF08-DBCC-9F4718E6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4" y="1381760"/>
            <a:ext cx="11670486" cy="4795203"/>
          </a:xfrm>
        </p:spPr>
        <p:txBody>
          <a:bodyPr>
            <a:normAutofit lnSpcReduction="10000"/>
          </a:bodyPr>
          <a:lstStyle/>
          <a:p>
            <a:r>
              <a:rPr lang="th-TH" dirty="0"/>
              <a:t>การพัฒนาโปรแกมแบบเอสดีแอลซี (</a:t>
            </a:r>
            <a:r>
              <a:rPr lang="en-US" dirty="0"/>
              <a:t>SDLC)</a:t>
            </a:r>
            <a:r>
              <a:rPr lang="th-TH" dirty="0"/>
              <a:t> </a:t>
            </a:r>
            <a:r>
              <a:rPr lang="en-US" dirty="0"/>
              <a:t>Software development life cycle </a:t>
            </a:r>
            <a:r>
              <a:rPr lang="th-TH" dirty="0"/>
              <a:t>แบ่งการทำงานทั้งหมดที่เกี่ยวข้องกับการพัฒนาโปรแกรม เช่น การวางแผน การเขียนโปรแกรม การทดสอบ เป็นต้น</a:t>
            </a:r>
            <a:r>
              <a:rPr lang="en-US" dirty="0"/>
              <a:t> </a:t>
            </a:r>
            <a:r>
              <a:rPr lang="th-TH" dirty="0"/>
              <a:t>มีขั้นตอนดังนี้ </a:t>
            </a:r>
            <a:endParaRPr lang="en-US" dirty="0"/>
          </a:p>
          <a:p>
            <a:r>
              <a:rPr lang="th-TH" dirty="0"/>
              <a:t>การวิเคราะห์ความต้องการของระบบ </a:t>
            </a:r>
            <a:endParaRPr lang="en-US" dirty="0"/>
          </a:p>
          <a:p>
            <a:r>
              <a:rPr lang="th-TH" dirty="0"/>
              <a:t>การวางแผนการทำงาน </a:t>
            </a:r>
            <a:endParaRPr lang="en-US" dirty="0"/>
          </a:p>
          <a:p>
            <a:r>
              <a:rPr lang="th-TH" dirty="0"/>
              <a:t>การออกแบบโปรแกรม </a:t>
            </a:r>
            <a:endParaRPr lang="en-US" dirty="0"/>
          </a:p>
          <a:p>
            <a:r>
              <a:rPr lang="th-TH" dirty="0"/>
              <a:t>การเขียนโปรแกรม </a:t>
            </a:r>
            <a:endParaRPr lang="en-US" dirty="0"/>
          </a:p>
          <a:p>
            <a:r>
              <a:rPr lang="th-TH" dirty="0"/>
              <a:t>การทดสอบโปรแกรม </a:t>
            </a:r>
            <a:endParaRPr lang="en-US" dirty="0"/>
          </a:p>
          <a:p>
            <a:r>
              <a:rPr lang="th-TH" dirty="0"/>
              <a:t>การนำโปรแกรมไปใช้งานจริง  </a:t>
            </a:r>
            <a:endParaRPr lang="en-US" dirty="0"/>
          </a:p>
          <a:p>
            <a:r>
              <a:rPr lang="th-TH" dirty="0"/>
              <a:t>การบำรุงรักษาโปรแกรม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0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4D19-A2B6-AB4B-7740-B5034B30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ผลการประเมินด้านคุณภาพสารสนเทศ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A76B7A-07FE-72F4-6366-9BF8D923D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8522" y="1555576"/>
            <a:ext cx="5994956" cy="3746848"/>
          </a:xfrm>
        </p:spPr>
      </p:pic>
    </p:spTree>
    <p:extLst>
      <p:ext uri="{BB962C8B-B14F-4D97-AF65-F5344CB8AC3E}">
        <p14:creationId xmlns:p14="http://schemas.microsoft.com/office/powerpoint/2010/main" val="3053578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4D19-A2B6-AB4B-7740-B5034B30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ผลการประเมินด้านคุณภาพของบริการ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050124-C4FD-7F38-2279-2D5DDA6E1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0416" y="1690688"/>
            <a:ext cx="6391168" cy="3663625"/>
          </a:xfrm>
        </p:spPr>
      </p:pic>
    </p:spTree>
    <p:extLst>
      <p:ext uri="{BB962C8B-B14F-4D97-AF65-F5344CB8AC3E}">
        <p14:creationId xmlns:p14="http://schemas.microsoft.com/office/powerpoint/2010/main" val="430526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4D19-A2B6-AB4B-7740-B5034B30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65125"/>
            <a:ext cx="9689287" cy="1325563"/>
          </a:xfrm>
        </p:spPr>
        <p:txBody>
          <a:bodyPr/>
          <a:lstStyle/>
          <a:p>
            <a:r>
              <a:rPr lang="th-TH" dirty="0"/>
              <a:t>ผลการประเมินด้านการใช้หรือความตั้งใจที่จะใช้ระบบ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EA8AC-FFE1-F165-38BC-ACF6D573F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9617" y="2182982"/>
            <a:ext cx="6032766" cy="3061629"/>
          </a:xfrm>
        </p:spPr>
      </p:pic>
    </p:spTree>
    <p:extLst>
      <p:ext uri="{BB962C8B-B14F-4D97-AF65-F5344CB8AC3E}">
        <p14:creationId xmlns:p14="http://schemas.microsoft.com/office/powerpoint/2010/main" val="3053480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4D19-A2B6-AB4B-7740-B5034B30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3" y="365125"/>
            <a:ext cx="9689287" cy="1325563"/>
          </a:xfrm>
        </p:spPr>
        <p:txBody>
          <a:bodyPr/>
          <a:lstStyle/>
          <a:p>
            <a:r>
              <a:rPr lang="th-TH" dirty="0"/>
              <a:t>ผลการประเมินด้านประโยชย์ที่ได้รับ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71B970-9147-1627-D15D-59B19A350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9564" y="1406207"/>
            <a:ext cx="4332872" cy="4505325"/>
          </a:xfrm>
        </p:spPr>
      </p:pic>
    </p:spTree>
    <p:extLst>
      <p:ext uri="{BB962C8B-B14F-4D97-AF65-F5344CB8AC3E}">
        <p14:creationId xmlns:p14="http://schemas.microsoft.com/office/powerpoint/2010/main" val="3117888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D237-905E-4743-5F2C-D06399D9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ข้อเสนอแนะ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4A63-E188-3692-93D8-B53D1D57A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ปรับรูปแบบหน้าจอแสดงผลให้มีความเหมาะสม มีความน่าดึงในการใช้งาน</a:t>
            </a:r>
          </a:p>
          <a:p>
            <a:r>
              <a:rPr lang="th-TH" dirty="0"/>
              <a:t>ปรับการแสดงผลให้สามารถรองรับการทำงานได้บนหลากหลายอุปกรณ์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51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B9DD-C0AD-544F-4252-D89A2702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เอกสารอ้างอิง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ADCC-E9A3-D0D1-CAFF-9C8163DA3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tabLst>
                <a:tab pos="285750" algn="l"/>
              </a:tabLst>
            </a:pPr>
            <a:r>
              <a:rPr lang="th-TH" dirty="0"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วัฒนพล ชุมเพชร. (2017). </a:t>
            </a:r>
            <a:r>
              <a:rPr lang="th-TH" b="1" dirty="0"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การพัฒนาระบบสารสนเทศเพื่อการร้องเรียนและติดตามปัญหาจากประชาชนในท้องถิ่นสู่ภาครัฐ. </a:t>
            </a:r>
            <a:r>
              <a:rPr lang="en-US" dirty="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Sripatum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 Review of Science and Technology, </a:t>
            </a:r>
            <a:r>
              <a:rPr lang="th-TH" dirty="0"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9(1)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th-TH" dirty="0"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106-117.</a:t>
            </a:r>
            <a:endParaRPr lang="en-US" dirty="0"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>
              <a:spcBef>
                <a:spcPts val="0"/>
              </a:spcBef>
              <a:tabLst>
                <a:tab pos="285750" algn="l"/>
              </a:tabLst>
            </a:pP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Andreja </a:t>
            </a:r>
            <a:r>
              <a:rPr lang="en-US" dirty="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Velimirovic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. </a:t>
            </a:r>
            <a:r>
              <a:rPr lang="en-US" b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What is SDLC? Phases of Software Development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. [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ออนไลน์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] 2565. [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สืบค้นวันที่ 26 พฤศจิกายน 2565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]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. จาก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bit.ly/3EFVVKQ</a:t>
            </a:r>
            <a:endParaRPr lang="en-US" dirty="0"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>
              <a:spcBef>
                <a:spcPts val="0"/>
              </a:spcBef>
              <a:tabLst>
                <a:tab pos="285750" algn="l"/>
              </a:tabLst>
            </a:pPr>
            <a:r>
              <a:rPr lang="en-US" dirty="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Royappa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, A. V. (2000). </a:t>
            </a:r>
            <a:r>
              <a:rPr lang="en-US" b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The PHP web application server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. </a:t>
            </a:r>
            <a:r>
              <a:rPr lang="en-US" i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Journal of Computing Sciences in Colleges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, </a:t>
            </a:r>
            <a:r>
              <a:rPr lang="en-US" i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15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(3), 201-211.</a:t>
            </a:r>
            <a:endParaRPr lang="en-US" dirty="0"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>
              <a:spcBef>
                <a:spcPts val="0"/>
              </a:spcBef>
              <a:tabLst>
                <a:tab pos="285750" algn="l"/>
              </a:tabLst>
            </a:pP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Bell, D. (2003). </a:t>
            </a:r>
            <a:r>
              <a:rPr lang="en-US" b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UML basics: An introduction to the Unified Modeling Language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. The Rational Edge.</a:t>
            </a:r>
            <a:endParaRPr lang="en-US" dirty="0"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>
              <a:spcBef>
                <a:spcPts val="0"/>
              </a:spcBef>
              <a:tabLst>
                <a:tab pos="285750" algn="l"/>
              </a:tabLst>
            </a:pP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Richard B. </a:t>
            </a:r>
            <a:r>
              <a:rPr lang="en-US" b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What is MySQL: MySQL Explained For Beginners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. [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ออนไลน์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] 256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5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. [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สืบค้นวันที่ 26 พฤศจิกายน 2565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]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. จาก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bit.ly/3V0WSnT</a:t>
            </a:r>
            <a:endParaRPr lang="en-US" dirty="0"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>
              <a:spcBef>
                <a:spcPts val="0"/>
              </a:spcBef>
              <a:tabLst>
                <a:tab pos="285750" algn="l"/>
              </a:tabLst>
            </a:pPr>
            <a:r>
              <a:rPr lang="en-US" dirty="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Blischak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, J. D., Davenport, E. R., &amp; Wilson, G. (2016). </a:t>
            </a:r>
            <a:r>
              <a:rPr lang="en-US" b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A quick introduction to version control with Git and GitHub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. </a:t>
            </a:r>
            <a:r>
              <a:rPr lang="en-US" i="1" dirty="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PLoS</a:t>
            </a:r>
            <a:r>
              <a:rPr lang="en-US" i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 computational biology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, </a:t>
            </a:r>
            <a:r>
              <a:rPr lang="en-US" i="1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12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(1), e1004668.</a:t>
            </a:r>
            <a:endParaRPr lang="en-US" dirty="0">
              <a:effectLst/>
              <a:latin typeface="Angsana New" panose="02020603050405020304" pitchFamily="18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398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3C04-94B7-EADC-A73B-E7333C3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ขอบเขตของการพัฒนาระบบ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E4B75-B645-0E88-A7AF-5F71C0947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ระบบสามารถดำเนินงานในส่วนของผู้ดูแลระบบได้แก่ สามารถเข้าสู่ระบบ จัดการคำร้องเรียน จัดการผลการดำเนินงาน จัดการข้อมูลผู้ดูแลระบบ จัดการสิทธิ์การใช้งานของพนักงานและสมาชิกได้ </a:t>
            </a:r>
          </a:p>
          <a:p>
            <a:r>
              <a:rPr lang="th-TH" dirty="0"/>
              <a:t>การทำงานของสมาชิกได้แก่ สามารถเข้าสู่ระบบ จัดการคำร้องเรียน </a:t>
            </a:r>
          </a:p>
          <a:p>
            <a:r>
              <a:rPr lang="th-TH" dirty="0"/>
              <a:t>การทำงานของพนักงานได้แก่ สามารถเข้าสู่ระบบ จัดการคำร้องเรียน จัดการผลการดำเนินงานได้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C588-EB27-9498-11B5-B6BD7BA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การดำเนินงานวิจัย </a:t>
            </a:r>
            <a:r>
              <a:rPr lang="en-US" dirty="0"/>
              <a:t>(</a:t>
            </a:r>
            <a:r>
              <a:rPr lang="th-TH" dirty="0"/>
              <a:t>วิเคราะห์ระบบ)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F434-A30A-4F95-742D-B2CAD331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ศึกษาความเป็นไปได้ของระบบ และวิเคราะห์รูปแบบกระบวนทำงานของระบบเดิม ผ่านแผนภาพการไหลของงานหรือแอคทิวิตี้ ไดอะแกรม (</a:t>
            </a:r>
            <a:r>
              <a:rPr lang="en-US" dirty="0"/>
              <a:t>Activity Diagram)</a:t>
            </a:r>
            <a:r>
              <a:rPr lang="th-TH" dirty="0"/>
              <a:t> เพื่ออธิบายกระบวนการทำงานของระบบเดิม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86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 </a:t>
            </a:r>
            <a:r>
              <a:rPr lang="th-TH" dirty="0"/>
              <a:t>ของระบบร้องเรียนเดิม</a:t>
            </a:r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82E548D-E075-BC5D-0EE3-2AC595253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980" y="1494885"/>
            <a:ext cx="4827472" cy="4351338"/>
          </a:xfr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1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C588-EB27-9498-11B5-B6BD7BA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การดำเนินงานวิจัย </a:t>
            </a:r>
            <a:r>
              <a:rPr lang="en-US" dirty="0"/>
              <a:t>(</a:t>
            </a:r>
            <a:r>
              <a:rPr lang="th-TH" dirty="0"/>
              <a:t>วิเคราะห์ระบบ)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F434-A30A-4F95-742D-B2CAD331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วิเคราะห์การทำงานของระบบโดยใช้ยูสเคส ไดอะแกรม (</a:t>
            </a:r>
            <a:r>
              <a:rPr lang="en-US" dirty="0"/>
              <a:t>Use Case Diagram) </a:t>
            </a:r>
            <a:r>
              <a:rPr lang="th-TH" dirty="0"/>
              <a:t>เพื่ออธิบายฟังก์ชันการทำงาน และขอบเขตของระบบที่พัฒนาขึ้นมาใหม่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3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CE6C253-548D-461B-C68A-696B71CE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 </a:t>
            </a:r>
            <a:r>
              <a:rPr lang="th-TH" dirty="0"/>
              <a:t>ของระบบร้องเรียน</a:t>
            </a:r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C01D33-D84D-5803-F38D-ACCDEC6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3702-9471-4D13-A3A4-97908CADED6C}" type="slidenum">
              <a:rPr lang="en-US" smtClean="0"/>
              <a:t>9</a:t>
            </a:fld>
            <a:endParaRPr lang="en-US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5D7A8425-952D-B62D-1AFB-C9D0CBC31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5" y="1471664"/>
            <a:ext cx="6684082" cy="4351338"/>
          </a:xfrm>
        </p:spPr>
      </p:pic>
    </p:spTree>
    <p:extLst>
      <p:ext uri="{BB962C8B-B14F-4D97-AF65-F5344CB8AC3E}">
        <p14:creationId xmlns:p14="http://schemas.microsoft.com/office/powerpoint/2010/main" val="1989117288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1481</Words>
  <Application>Microsoft Office PowerPoint</Application>
  <PresentationFormat>Widescreen</PresentationFormat>
  <Paragraphs>129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Angsana New</vt:lpstr>
      <vt:lpstr>LINE Seed Sans TH</vt:lpstr>
      <vt:lpstr>Arial</vt:lpstr>
      <vt:lpstr>Calibri</vt:lpstr>
      <vt:lpstr>TH SarabunPSK</vt:lpstr>
      <vt:lpstr>ธีมของ Office</vt:lpstr>
      <vt:lpstr>ระบบร้องเรียนปัญหา กรณีศึกษามหาวิทยาลัยบูรพา วิทยาเขตสระแก้ว</vt:lpstr>
      <vt:lpstr>ABSTRACT</vt:lpstr>
      <vt:lpstr>บทคัดย่อ</vt:lpstr>
      <vt:lpstr>การดำเนินงานวิจัย</vt:lpstr>
      <vt:lpstr>ขอบเขตของการพัฒนาระบบ</vt:lpstr>
      <vt:lpstr>การดำเนินงานวิจัย (วิเคราะห์ระบบ)</vt:lpstr>
      <vt:lpstr>Activity Diagram ของระบบร้องเรียนเดิม</vt:lpstr>
      <vt:lpstr>การดำเนินงานวิจัย (วิเคราะห์ระบบ)</vt:lpstr>
      <vt:lpstr>Use Case Diagram ของระบบร้องเรียน</vt:lpstr>
      <vt:lpstr>การดำเนินงานวิจัย (ออกแบบระบบ)</vt:lpstr>
      <vt:lpstr>Class Diagram ของระบบร้องเรียน</vt:lpstr>
      <vt:lpstr>การดำเนินงานวิจัย (ออกแบบระบบ)</vt:lpstr>
      <vt:lpstr>E-R Diagram ของระบบร้องเรียน</vt:lpstr>
      <vt:lpstr>ผลการดำเนินงานวิจัย</vt:lpstr>
      <vt:lpstr>การเปลี่ยนการแสดงผลเป็นภาษาไทย</vt:lpstr>
      <vt:lpstr>การเปลี่ยนการแสดงผลเป็นภาษาอังกฤษ</vt:lpstr>
      <vt:lpstr>หน้าจอการเข้าสู่ระบบ</vt:lpstr>
      <vt:lpstr>หน้าจอการสมัครสมาชิก</vt:lpstr>
      <vt:lpstr>หน้าจอการใช้งานของผู้ดูแลระบบ</vt:lpstr>
      <vt:lpstr>หน้าจอการใช้งานของสมาชิก</vt:lpstr>
      <vt:lpstr>หน้าจอการทำงานของพนักงาน</vt:lpstr>
      <vt:lpstr>หน้าจอแสดงข้อมูลส่วนบุคคล</vt:lpstr>
      <vt:lpstr>หน้าจอแก้ไขข้อมูลส่วนบุคคล</vt:lpstr>
      <vt:lpstr>หน้าจอการจัดการคำร้องเรียน</vt:lpstr>
      <vt:lpstr>หน้าจอเพิ่มคำร้องเรียน</vt:lpstr>
      <vt:lpstr>หน้าจอแก้ไขผลคำร้องเรียน</vt:lpstr>
      <vt:lpstr>หน้าจอแสดงรายละเอียดคำร้องเรียน</vt:lpstr>
      <vt:lpstr>หน้าจอการจัดการผลการดำเนินงาน</vt:lpstr>
      <vt:lpstr>หน้าจอเพิ่มผลการดำเนินงาน</vt:lpstr>
      <vt:lpstr>หน้าจอแก้ไขผลการดำเนินงาน</vt:lpstr>
      <vt:lpstr>หน้าจอแสดงรายละเอียดผลการดำเนินงาน</vt:lpstr>
      <vt:lpstr>หน้าจอการจัดการข้อมูลผู้ดูแลระบบ</vt:lpstr>
      <vt:lpstr>หน้าจอเพิ่มข้อมูลผู้ดูแลระบบ</vt:lpstr>
      <vt:lpstr>หน้าจอแก้ไขข้อมูลผู้ดูแลระบบ</vt:lpstr>
      <vt:lpstr>หน้าจอการจัดการสิทธิ์การใช้งานของผู้ใช้งานระบบ</vt:lpstr>
      <vt:lpstr>หน้าจอการแก้ไขสิทธิ์การใช้งานของผู้ใช้งานระบบ</vt:lpstr>
      <vt:lpstr>ผลการประเมินจากผู้ใช้งานระบบ</vt:lpstr>
      <vt:lpstr>ผลการประเมินจากผู้ใช้งานระบบ</vt:lpstr>
      <vt:lpstr>ผลการประเมินด้านคุณภาพของระบบ</vt:lpstr>
      <vt:lpstr>ผลการประเมินด้านคุณภาพสารสนเทศ</vt:lpstr>
      <vt:lpstr>ผลการประเมินด้านคุณภาพของบริการ</vt:lpstr>
      <vt:lpstr>ผลการประเมินด้านการใช้หรือความตั้งใจที่จะใช้ระบบ </vt:lpstr>
      <vt:lpstr>ผลการประเมินด้านประโยชย์ที่ได้รับ</vt:lpstr>
      <vt:lpstr>ข้อเสนอแนะ</vt:lpstr>
      <vt:lpstr>เอกสารอ้างอิง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ekkawit sittiwa</dc:creator>
  <cp:lastModifiedBy>Punyarit Klaphachon</cp:lastModifiedBy>
  <cp:revision>132</cp:revision>
  <dcterms:created xsi:type="dcterms:W3CDTF">2023-01-03T13:12:32Z</dcterms:created>
  <dcterms:modified xsi:type="dcterms:W3CDTF">2023-03-23T01:56:08Z</dcterms:modified>
</cp:coreProperties>
</file>